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3" r:id="rId2"/>
    <p:sldId id="418" r:id="rId3"/>
    <p:sldId id="340" r:id="rId4"/>
    <p:sldId id="341" r:id="rId5"/>
    <p:sldId id="342" r:id="rId6"/>
    <p:sldId id="419" r:id="rId7"/>
    <p:sldId id="332" r:id="rId8"/>
    <p:sldId id="333" r:id="rId9"/>
    <p:sldId id="335" r:id="rId10"/>
    <p:sldId id="334" r:id="rId11"/>
    <p:sldId id="336" r:id="rId12"/>
    <p:sldId id="339" r:id="rId13"/>
    <p:sldId id="338" r:id="rId14"/>
    <p:sldId id="343" r:id="rId15"/>
    <p:sldId id="344" r:id="rId16"/>
    <p:sldId id="420" r:id="rId17"/>
    <p:sldId id="257" r:id="rId18"/>
    <p:sldId id="347" r:id="rId19"/>
    <p:sldId id="299" r:id="rId20"/>
    <p:sldId id="415" r:id="rId21"/>
    <p:sldId id="348" r:id="rId22"/>
    <p:sldId id="396" r:id="rId23"/>
    <p:sldId id="403" r:id="rId24"/>
    <p:sldId id="395" r:id="rId25"/>
    <p:sldId id="404" r:id="rId26"/>
    <p:sldId id="397" r:id="rId27"/>
    <p:sldId id="398" r:id="rId28"/>
    <p:sldId id="410" r:id="rId29"/>
    <p:sldId id="412" r:id="rId30"/>
    <p:sldId id="411" r:id="rId31"/>
    <p:sldId id="405" r:id="rId32"/>
    <p:sldId id="399" r:id="rId33"/>
    <p:sldId id="406" r:id="rId34"/>
    <p:sldId id="400" r:id="rId35"/>
    <p:sldId id="401" r:id="rId36"/>
    <p:sldId id="407" r:id="rId37"/>
    <p:sldId id="408" r:id="rId38"/>
    <p:sldId id="409" r:id="rId39"/>
    <p:sldId id="414" r:id="rId40"/>
    <p:sldId id="416" r:id="rId41"/>
    <p:sldId id="4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38"/>
  </p:normalViewPr>
  <p:slideViewPr>
    <p:cSldViewPr snapToGrid="0" snapToObjects="1">
      <p:cViewPr varScale="1">
        <p:scale>
          <a:sx n="93" d="100"/>
          <a:sy n="93" d="100"/>
        </p:scale>
        <p:origin x="216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6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5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66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1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969B5-E43A-374C-897B-BE6519BCAF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7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9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0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8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9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5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00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2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6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3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repl.it/@billbuchanan/class02" TargetMode="Externa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pl.it/@billbuchanan/class04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repl.it/@billbuchanan/class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hyperlink" Target="https://repl.it/@billbuchanan/class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repl.it/@billbuchanan/class05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repl.it/@billbuchanan/class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repl.it/@billbuchanan/class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jpeg"/><Relationship Id="rId7" Type="http://schemas.openxmlformats.org/officeDocument/2006/relationships/hyperlink" Target="http://asecuritysite.com:8443/en-GB/app/Splunk_ML_Toolkit/search?q=%7C%20listModels&amp;display.page.search.mode=smart&amp;dispatch.sample_ratio=1&amp;workload_pool=&amp;earliest=-24h%40h&amp;latest=now&amp;display.page.search.tab=statistics&amp;display.general.type=statistics&amp;sid=1592835760.9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summary%20myModel&amp;display.page.search.mode=smart&amp;dispatch.sample_ratio=1&amp;workload_pool=&amp;earliest=-24h%40h&amp;latest=now&amp;display.page.search.tab=statistics&amp;display.general.type=statistics&amp;sid=1592835726.935" TargetMode="External"/><Relationship Id="rId5" Type="http://schemas.openxmlformats.org/officeDocument/2006/relationships/hyperlink" Target="http://asecuritysite.com:8443/en-GB/app/Splunk_ML_Toolkit/search?q=%7C%20inputlookup%20iris.csv%0A%7C%20fit%20GaussianNB%20petal_length%20from%20*%20into%20myModel%0A%7C%20apply%20myModel%20as%20new_petal&amp;display.page.search.mode=smart&amp;dispatch.sample_ratio=1&amp;workload_pool=&amp;earliest=-24h%40h&amp;latest=now&amp;display.page.search.tab=statistics&amp;display.general.type=statistics&amp;sid=1592835650.932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svm.OneClassSVM.html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asecuritysite.com:8443/en-GB/app/Splunk_ML_Toolkit/search?q=%7C%20inputlookup%20iris.csv%20%0A%7C%20fit%20OneClassSVM%20*%20kernel%3D%22poly%22%20nu%3D0.5%20coef0%3D0.5%20gamma%3D0.5%20tol%3D1%20degree%3D3%20shrinking%3Df%20into%0ATESTMODEL_OneClassSVM&amp;display.page.search.mode=smart&amp;dispatch.sample_ratio=1&amp;workload_pool=&amp;earliest=-24h%40h&amp;latest=now&amp;sid=1592807089.663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neighbors.LocalOutlierFactor.html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://asecuritysite.com:8443/en-GB/app/Splunk_ML_Toolkit/search?q=%7C%20inputlookup%20iris.csv%20%0A%7C%20fit%20LocalOutlierFactor%20petal_length%20petal_width%20n_neighbors%3D10%20algorithm%3Dkd_tree%20metric%3Dminkowski%20p%3D1%20contamination%3D0.14%20leaf_size%3D10&amp;sid=1592806089.365&amp;display.page.search.mode=smart&amp;dispatch.sample_ratio=1&amp;workload_pool=&amp;earliest=-24h%40h&amp;latest=now&amp;display.page.search.tab=statistics&amp;display.general.type=statistics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call_center.csv%0A%7C%20fit%20DensityFunction%20count%20by%20%22source%22%20into%20mymodel&amp;sid=1592836030.940&amp;display.page.search.mode=smart&amp;dispatch.sample_ratio=1&amp;workload_pool=&amp;earliest=-24h%40h&amp;latest=now&amp;display.page.search.tab=statistics&amp;display.general.type=statisti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DecisionTreeClassifier%20petal_length%20from%20*%20into%20sla_model&amp;display.page.search.mode=smart&amp;dispatch.sample_ratio=1&amp;workload_pool=&amp;earliest=-24h%40h&amp;latest=now&amp;sid=1592809439.688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scikit-learn.org/stable/modules/generated/sklearn.naive_bayes.BernoulliNB.html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BernoulliNB%20petal_length%20from%20*%20into%20TESTMODEL_BernoulliNB%20alpha%3D0.5%20binarize%3D0%20fit_prior%3Df&amp;display.page.search.mode=smart&amp;dispatch.sample_ratio=1&amp;workload_pool=&amp;earliest=-24h%40h&amp;latest=now&amp;sid=1592809292.685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display.page.search.tab=statistics&amp;display.general.type=statistics&amp;sid=1592839367.588" TargetMode="External"/><Relationship Id="rId10" Type="http://schemas.openxmlformats.org/officeDocument/2006/relationships/hyperlink" Target="http://asecuritysite.com:8443/en-GB/app/Splunk_ML_Toolkit/search?q=%7C%20inputlookup%20iris.csv%0A%7C%20fit%20GradientBoostingClassifier%20petal_length%20from%20*%20into%20MOD&amp;sid=1592836121.943&amp;display.page.search.mode=smart&amp;dispatch.sample_ratio=1&amp;workload_pool=&amp;earliest=-24h%40h&amp;latest=now&amp;display.page.search.tab=statistics&amp;display.general.type=statistics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GaussianNB%20petal_length%20from%20*%20into%20TESTMODEL_GaussianNB&amp;display.page.search.mode=smart&amp;dispatch.sample_ratio=1&amp;workload_pool=&amp;earliest=-24h%40h&amp;latest=now&amp;display.page.search.tab=statistics&amp;display.general.type=statistics&amp;sid=1592809591.69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SGDClassifier%20petal_length%20from%20*%20into%20TESTMODEL&amp;display.page.search.mode=smart&amp;dispatch.sample_ratio=1&amp;workload_pool=&amp;earliest=-24h%40h&amp;latest=now&amp;display.page.search.tab=statistics&amp;display.general.type=statistics&amp;sid=1592810202.695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asecuritysite.com:8000/en-GB/app/Splunk_ML_Toolkit/search?q=%7C%20inputlookup%20iris.csv%0A%7C%20fit%20RandomForestClassifier%20petal_length%20from%20*%20into%20TESTMODEL&amp;display.page.search.mode=smart&amp;dispatch.sample_ratio=1&amp;workload_pool=&amp;earliest=-24h%40h&amp;latest=now&amp;display.page.search.tab=statistics&amp;display.general.type=statistics&amp;sid=1592810129.6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MLPClassifier%20petal_length%20from%20*%20into%20TESTMODEL&amp;display.page.search.mode=smart&amp;dispatch.sample_ratio=1&amp;workload_pool=&amp;earliest=-24h%40h&amp;latest=now&amp;display.page.search.tab=statistics&amp;display.general.type=statistics&amp;display.prefs.statistics.offset=0&amp;sid=1592810015.693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sid=1592808790.683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SVM%20petal_length%20from%20*%20into%20TESTMODEL&amp;display.page.search.mode=smart&amp;dispatch.sample_ratio=1&amp;workload_pool=&amp;earliest=-24h%40h&amp;latest=now&amp;display.page.search.tab=statistics&amp;display.general.type=statistics&amp;sid=1592810263.6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GradientBoostingRegressor%20batteryVoltage%20from%20*%20into%20GB&amp;display.page.search.mode=smart&amp;dispatch.sample_ratio=1&amp;workload_pool=&amp;earliest=-24h%40h&amp;latest=now&amp;display.page.search.tab=statistics&amp;display.general.type=statistics&amp;sid=1592840089.625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asecuritysite.com:8443/en-GB/app/Splunk_ML_Toolkit/search?q=%7C%20inputlookup%20track_day_missing.csv%0A%7C%20fit%20ElasticNet%20batteryVoltage%20from%20*%20into%20EN&amp;display.page.search.mode=smart&amp;dispatch.sample_ratio=1&amp;workload_pool=&amp;earliest=-24h%40h&amp;latest=now&amp;display.page.search.tab=statistics&amp;display.general.type=statistics&amp;sid=1592840061.6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DecisionTreeRegressor%20batteryVoltage%20from%20*%20into%20PM&amp;display.page.search.mode=smart&amp;dispatch.sample_ratio=1&amp;workload_pool=&amp;earliest=-24h%40h&amp;latest=now&amp;display.page.search.tab=statistics&amp;display.general.type=statistics&amp;sid=1592840034.623" TargetMode="External"/><Relationship Id="rId5" Type="http://schemas.openxmlformats.org/officeDocument/2006/relationships/hyperlink" Target="http://asecuritysite.com:8443/en-GB/app/Splunk_ML_Toolkit/search?q=%7C%20inputlookup%20track_day_missing.csv%0A%7C%20fit%20AutoPrediction%20batteryVoltage%20target_type%3Dnumeric%20test_split_ratio%3D0.7%20from%20*%20into%20PM&amp;display.page.search.mode=smart&amp;dispatch.sample_ratio=1&amp;workload_pool=&amp;earliest=-24h%40h&amp;latest=now&amp;display.page.search.tab=statistics&amp;display.general.type=statistics&amp;sid=1592839710.618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KernelRidge%20batteryVoltage%20from%20*%20into%20KR&amp;display.page.search.mode=smart&amp;dispatch.sample_ratio=1&amp;workload_pool=&amp;earliest=-24h%40h&amp;latest=now&amp;display.page.search.tab=statistics&amp;display.general.type=statistics&amp;sid=1592840110.6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Ridge%20batteryVoltage%20from%20*%20into%20RD&amp;display.page.search.mode=smart&amp;dispatch.sample_ratio=1&amp;workload_pool=&amp;earliest=-24h%40h&amp;latest=now&amp;display.page.search.tab=statistics&amp;display.general.type=statistics&amp;sid=1592840268.633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asecuritysite.com:8443/en-GB/app/Splunk_ML_Toolkit/search?q=%7C%20inputlookup%20track_day_missing.csv%0A%7C%20fit%20RandomForestRegressor%20batteryVoltage%20min_samples_split%3D30000%20from%20*%20into%20RF&amp;display.page.search.mode=smart&amp;dispatch.sample_ratio=1&amp;workload_pool=&amp;earliest=-24h%40h&amp;latest=now&amp;display.page.search.tab=events&amp;display.general.type=events&amp;sid=1592840243.63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LinearRegression%20batteryVoltage%20from%20*%20into%20LR&amp;display.page.search.mode=smart&amp;dispatch.sample_ratio=1&amp;workload_pool=&amp;earliest=-24h%40h&amp;latest=now&amp;display.page.search.tab=statistics&amp;display.general.type=statistics&amp;sid=1592840195.630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://asecuritysite.com:8443/en-GB/app/Splunk_ML_Toolkit/search?q=%7C%20inputlookup%20track_day_missing.csv%0A%7C%20fit%20Lasso%20batteryVoltage%20from%20*%20into%20LA&amp;display.page.search.mode=smart&amp;dispatch.sample_ratio=1&amp;workload_pool=&amp;earliest=-24h%40h&amp;latest=now&amp;display.page.search.tab=statistics&amp;display.general.type=statistics&amp;sid=1592840176.629" TargetMode="External"/><Relationship Id="rId10" Type="http://schemas.openxmlformats.org/officeDocument/2006/relationships/hyperlink" Target="http://asecuritysite.com:8443/en-GB/app/Splunk_ML_Toolkit/search?q=%7C%20inputlookup%20app_usage.csv%0A%7C%20fit%20SystemIdentification%20Expenses%20from%20HR1%20HR2%20ERP%20%20dynamics%3D3-2-2-3%20layers%3D64-64-64&amp;display.page.search.mode=smart&amp;dispatch.sample_ratio=1&amp;workload_pool=&amp;earliest=-24h%40h&amp;latest=now&amp;display.page.search.tab=statistics&amp;display.general.type=statistics&amp;sid=1592840379.638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SGDRegressor%20batteryVoltage%20from%20*%20into%20SG&amp;display.page.search.mode=smart&amp;dispatch.sample_ratio=1&amp;workload_pool=&amp;earliest=-24h%40h&amp;latest=now&amp;display.page.search.tab=statistics&amp;display.general.type=statistics&amp;sid=1592840292.63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KMeans%20%20petal_length%20k%3D3%20into%20MOD5&amp;display.page.search.mode=smart&amp;dispatch.sample_ratio=1&amp;workload_pool=&amp;earliest=-24h%40h&amp;latest=now&amp;display.page.search.tab=statistics&amp;display.general.type=statistics&amp;sid=1592812064.718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s://asecuritysite.com:8443/en-GB/app/Splunk_ML_Toolkit/search?q=%7C%20inputlookup%20iris.csv%0A%7C%20fit%20GMeans%20petal_length%20random_state%3D42%20into%20MOD3&amp;display.page.search.mode=smart&amp;dispatch.sample_ratio=1&amp;workload_pool=&amp;earliest=-24h%40h&amp;latest=now&amp;display.page.search.tab=statistics&amp;display.general.type=statistics&amp;sid=1593707013.20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iris.csv%0A%7C%20fit%20DBSCAN%20petal_length%20min_samples%3D4&amp;display.page.search.mode=smart&amp;dispatch.sample_ratio=1&amp;workload_pool=&amp;earliest=-24h%40h&amp;latest=now&amp;display.page.search.tab=statistics&amp;display.general.type=statistics&amp;sid=1593706994.19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asecuritysite.com:8443/en-GB/app/Splunk_ML_Toolkit/search?q=%7C%20inputlookup%20iris.csv%0A%7C%20fit%20Birch%20petal_length%20k%3D3%20partial_fit%3Dtrue%20into%20MOD&amp;display.page.search.mode=smart&amp;dispatch.sample_ratio=1&amp;workload_pool=&amp;earliest=-24h%40h&amp;latest=now&amp;display.page.search.tab=statistics&amp;display.general.type=statistics&amp;sid=1593706929.18" TargetMode="External"/><Relationship Id="rId10" Type="http://schemas.openxmlformats.org/officeDocument/2006/relationships/hyperlink" Target="https://asecuritysite.com:8443/en-GB/app/Splunk_ML_Toolkit/search?q=%7C%20inputlookup%20iris.csv%0A%7C%20fit%20XMeans%20petal_length&amp;display.page.search.mode=smart&amp;dispatch.sample_ratio=1&amp;workload_pool=&amp;earliest=-24h%40h&amp;latest=now&amp;display.page.search.tab=statistics&amp;display.general.type=statistics&amp;sid=1593707151.26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iris.csv%0A%7C%20fit%20SpectralClustering%20%20petal_length%20k%3D3&amp;sid=1627486833.538&amp;display.page.search.mode=smart&amp;dispatch.sample_ratio=1&amp;earliest=-24h%40h&amp;latest=now&amp;display.page.search.tab=statistics&amp;display.general.type=statistic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:8443/en-GB/app/Splunk_ML_Toolkit/search?q=%7C%20inputlookup%20track_day.csv%0A%7C%20fit%20ICA%20batteryVoltage%2C%20engineSpeed%20n_components%3D2%20as%20IC&amp;display.page.search.mode=smart&amp;dispatch.sample_ratio=1&amp;workload_pool=&amp;earliest=-24h%40h&amp;latest=now&amp;display.page.search.tab=statistics&amp;display.general.type=statistics&amp;sid=1593706869.16" TargetMode="External"/><Relationship Id="rId13" Type="http://schemas.openxmlformats.org/officeDocument/2006/relationships/image" Target="../media/image50.png"/><Relationship Id="rId3" Type="http://schemas.openxmlformats.org/officeDocument/2006/relationships/image" Target="../media/image3.jpeg"/><Relationship Id="rId7" Type="http://schemas.openxmlformats.org/officeDocument/2006/relationships/hyperlink" Target="https://asecuritysite.com:8443/en-GB/app/Splunk_ML_Toolkit/search?q=%7C%20inputlookup%20passwords.csv%0A%7C%20fit%20HashingVectorizer%20Passwords%20ngram_range%3D1-2%20k%3D10&amp;display.page.search.mode=smart&amp;dispatch.sample_ratio=1&amp;workload_pool=&amp;earliest=-24h%40h&amp;latest=now&amp;display.page.search.tab=statistics&amp;display.general.type=statistics&amp;sid=1593706852.15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FieldSelector%20vehicleType%20from%20engineCoolantTemperature%2C%20engineSpeed%2C%20lateralGForce%2ClongitudeGForce%2C%20speed%20%0Btype%3Dcategorical&amp;display.page.search.mode=smart&amp;dispatch.sample_ratio=1&amp;workload_pool=&amp;earliest=-24h%40h&amp;latest=now&amp;display.page.search.tab=statistics&amp;display.general.type=statistics&amp;sid=1593706831.14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asecuritysite.com:8443/en-GB/app/Splunk_ML_Toolkit/search?q=%7C%20inputlookup%20track_day.csv%0A%7C%20fit%20FieldSelector%20batteryVoltage%20from%20engineCoolantTemperature%2C%20engineSpeed%2C%20lateralGForce%2ClongitudeGForce%2C%20speed%20type%3Dnumeric&amp;display.page.search.mode=smart&amp;dispatch.sample_ratio=1&amp;workload_pool=&amp;earliest=-24h%40h&amp;latest=now&amp;display.page.search.tab=statistics&amp;display.general.type=statistics&amp;sid=1593706810.13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track_day.csv%0A%7C%20fit%20KernelPCA%20batteryVoltage%2C%20engineSpeed%20k%3D3%20gamma%3D0.001%20as%20PCA&amp;display.page.search.mode=smart&amp;dispatch.sample_ratio=1&amp;workload_pool=&amp;earliest=-24h%40h&amp;latest=now&amp;display.page.search.tab=statistics&amp;display.general.type=statistics&amp;sid=1593706894.17" TargetMode="External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jpeg"/><Relationship Id="rId7" Type="http://schemas.openxmlformats.org/officeDocument/2006/relationships/hyperlink" Target="https://asecuritysite.com:8443/en-GB/app/Splunk_ML_Toolkit/search?q=%7C%20inputlookup%20track_day.csv%0A%7C%20fit%20TFIDF%20vehicleType%20ngram_range%3D1-2%20max_df%3D0.6%20min_df%3D0.2%20stop_words%3Denglish%20as%20tf01&amp;display.page.search.mode=smart&amp;dispatch.sample_ratio=1&amp;workload_pool=&amp;earliest=-24h%40h&amp;latest=now&amp;display.page.search.tab=statistics&amp;display.general.type=statistics&amp;sid=1593706717.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PCA%20engineCoolantTemperature%2C%20engineSpeed%2C%20lateralGForce%2Cspeed%20k%3D3%20as%20pca01&amp;display.page.search.mode=smart&amp;dispatch.sample_ratio=1&amp;workload_pool=&amp;earliest=-24h%40h&amp;latest=now&amp;display.page.search.tab=statistics&amp;display.general.type=statistics&amp;sid=1593706741.10" TargetMode="External"/><Relationship Id="rId5" Type="http://schemas.openxmlformats.org/officeDocument/2006/relationships/hyperlink" Target="https://asecuritysite.com:8443/en-GB/app/Splunk_ML_Toolkit/search?q=%7C%20inputlookup%20track_day.csv%0A%7C%20fit%20NPR%20vehicleType%20%20from%20engineSpeed%20%20as%20npr01&amp;display.page.search.mode=smart&amp;dispatch.sample_ratio=1&amp;workload_pool=&amp;earliest=-24h%40h&amp;latest=now&amp;display.page.search.tab=statistics&amp;display.general.type=statistics&amp;sid=1593706767.11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jpeg"/><Relationship Id="rId7" Type="http://schemas.openxmlformats.org/officeDocument/2006/relationships/hyperlink" Target="https://asecuritysite.com:8443/en-GB/app/Splunk_ML_Toolkit/search?q=%7C%20inputlookup%20track_day_missing.csv%0A%7C%20fit%20StandardScaler%20*&amp;display.page.search.mode=smart&amp;dispatch.sample_ratio=1&amp;workload_pool=&amp;earliest=-24h%40h&amp;latest=now&amp;display.page.search.tab=statistics&amp;display.general.type=statistics&amp;sid=1593706683.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_missing.csv%0A%7C%20fit%20RobustScaler%20*&amp;display.page.search.mode=smart&amp;dispatch.sample_ratio=1&amp;workload_pool=&amp;earliest=-24h%40h&amp;latest=now&amp;display.page.search.tab=statistics&amp;display.general.type=statistics&amp;sid=1593706655.7" TargetMode="External"/><Relationship Id="rId5" Type="http://schemas.openxmlformats.org/officeDocument/2006/relationships/hyperlink" Target="https://asecuritysite.com:8443/en-GB/app/Splunk_ML_Toolkit/search?q=%7C%20inputlookup%20track_day_missing.csv%0A%7C%20fit%20Imputer%20batteryVoltage&amp;display.page.search.mode=smart&amp;dispatch.sample_ratio=1&amp;workload_pool=&amp;earliest=-24h%40h&amp;latest=now&amp;display.page.search.tab=statistics&amp;display.general.type=statistics&amp;sid=1593706627.6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logins.csv%20%0A%7C%20fit%20ARIMA%20_time%20logins%20holdback%3D0%20conf_interval%3D95%20order%3D0-0-0%20forecast_k%3D5%20as%20AR&amp;display.page.search.mode=smart&amp;dispatch.sample_ratio=1&amp;workload_pool=&amp;earliest=-24h%40h&amp;latest=now&amp;display.page.search.tab=statistics&amp;display.general.type=statistics&amp;sid=1593706581.5" TargetMode="External"/><Relationship Id="rId5" Type="http://schemas.openxmlformats.org/officeDocument/2006/relationships/hyperlink" Target="https://asecuritysite.com:8443/en-GB/app/Splunk_ML_Toolkit/search?q=%7C%20inputlookup%20app_usage.csv%0A%7C%20fit%20StateSpaceForecast%20CRM%20ERP%20Expenses%20holdback%3D12%20into%20SF&amp;display.page.search.mode=smart&amp;dispatch.sample_ratio=1&amp;workload_pool=&amp;earliest=-24h%40h&amp;latest=now&amp;display.page.search.tab=statistics&amp;display.general.type=statistics&amp;sid=1593706548.4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asecuritysite.com:8443/en-GB/app/Splunk_ML_Toolkit/search?q=%7C%20inputlookup%20track_day.csv%0A%7C%20head%20100%0A%7C%20fit%20LogisticRegression%20vehicleType%20from%20batteryVoltage%20engineCoolantTemperature%20engineSpeed%20into%20LR_model%0A%7C%20apply%20LR_model%20as%20LR_prediction%0A%7C%20score%20accuracy_score%20vehicleType%20against%20LR_prediction&amp;display.page.search.mode=smart&amp;dispatch.sample_ratio=1&amp;earliest=-24h%40h&amp;latest=now&amp;display.page.search.tab=statistics&amp;display.general.type=statistics&amp;sid=1627487079.554" TargetMode="Externa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repl.it/@billbuchanan/class01" TargetMode="External"/><Relationship Id="rId10" Type="http://schemas.openxmlformats.org/officeDocument/2006/relationships/hyperlink" Target="https://repl.it/@billbuchanan/class01#main.py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62E5C8C1-E4B0-180E-C96F-97417EA91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82" y="623456"/>
            <a:ext cx="5319707" cy="33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0" name="Picture 19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9C8B419-16E8-4F48-A5C1-036EA0CC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713" y="0"/>
            <a:ext cx="6175655" cy="685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BAAB50-D57A-5041-8A76-5BD946CD1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495" y="149679"/>
            <a:ext cx="2350922" cy="1763192"/>
          </a:xfrm>
          <a:prstGeom prst="rect">
            <a:avLst/>
          </a:prstGeom>
        </p:spPr>
      </p:pic>
      <p:pic>
        <p:nvPicPr>
          <p:cNvPr id="24" name="Picture 23" descr="A picture containing black, table, monitor, screen&#10;&#10;Description automatically generated">
            <a:extLst>
              <a:ext uri="{FF2B5EF4-FFF2-40B4-BE49-F238E27FC236}">
                <a16:creationId xmlns:a16="http://schemas.microsoft.com/office/drawing/2014/main" id="{3518C306-81F0-394C-91EB-5ECADA60F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004" y="3653288"/>
            <a:ext cx="5947853" cy="3055033"/>
          </a:xfrm>
          <a:prstGeom prst="rect">
            <a:avLst/>
          </a:prstGeom>
        </p:spPr>
      </p:pic>
      <p:pic>
        <p:nvPicPr>
          <p:cNvPr id="26" name="Picture 2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ED5F155D-2A08-8548-AAC8-FD0451864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850" y="750634"/>
            <a:ext cx="3492500" cy="2794000"/>
          </a:xfrm>
          <a:prstGeom prst="rect">
            <a:avLst/>
          </a:prstGeom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574AE2A-5A0B-C449-BCA0-3400A722812B}"/>
              </a:ext>
            </a:extLst>
          </p:cNvPr>
          <p:cNvSpPr/>
          <p:nvPr/>
        </p:nvSpPr>
        <p:spPr>
          <a:xfrm>
            <a:off x="4382670" y="250539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26212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12705-BE04-B14C-AAD6-708997BD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FF13F8-9570-4B40-AB94-8AD216AF5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8" y="2821389"/>
            <a:ext cx="5234340" cy="4061279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73E82BFE-2297-A74B-96BD-78E832F4A288}"/>
              </a:ext>
            </a:extLst>
          </p:cNvPr>
          <p:cNvSpPr/>
          <p:nvPr/>
        </p:nvSpPr>
        <p:spPr>
          <a:xfrm>
            <a:off x="4208311" y="28011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A7CFFE0A-BB48-7744-A606-AB541EEB76B5}"/>
              </a:ext>
            </a:extLst>
          </p:cNvPr>
          <p:cNvSpPr/>
          <p:nvPr/>
        </p:nvSpPr>
        <p:spPr>
          <a:xfrm>
            <a:off x="4403529" y="5976442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8"/>
              </a:rPr>
              <a:t>Coding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73226-E101-6845-8DAD-B491FCD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hape 345">
            <a:extLst>
              <a:ext uri="{FF2B5EF4-FFF2-40B4-BE49-F238E27FC236}">
                <a16:creationId xmlns:a16="http://schemas.microsoft.com/office/drawing/2014/main" id="{43101567-D680-E748-87BF-79F13AFF88A4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132F5-11DC-6A4F-BF22-5B269B1D6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297177-7C25-8D49-B0B1-C1D8B9D32C7A}"/>
              </a:ext>
            </a:extLst>
          </p:cNvPr>
          <p:cNvSpPr/>
          <p:nvPr/>
        </p:nvSpPr>
        <p:spPr>
          <a:xfrm>
            <a:off x="158721" y="319726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metrics.accuracy_score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Accuracy classification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metrics.auc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- Area Under the Curve (AUC).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metrics.confusion_matrix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confusion matrix.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metrics.f1_score(). Compute the F1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metrics.precision_recall_fscore_support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precision, recall, F-measure and support.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precision.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metrics.recall_score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recall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metrics.roc_auc_score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AUC scores.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metrics.roc_curve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Receiver operating characteristic (ROC)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36934-AA20-8242-9EDA-408B465CB8A2}"/>
              </a:ext>
            </a:extLst>
          </p:cNvPr>
          <p:cNvCxnSpPr/>
          <p:nvPr/>
        </p:nvCxnSpPr>
        <p:spPr>
          <a:xfrm flipH="1">
            <a:off x="3774831" y="597877"/>
            <a:ext cx="2708031" cy="248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3D0B3C1E-04CF-6341-BD09-CD024457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hape 345">
            <a:extLst>
              <a:ext uri="{FF2B5EF4-FFF2-40B4-BE49-F238E27FC236}">
                <a16:creationId xmlns:a16="http://schemas.microsoft.com/office/drawing/2014/main" id="{7EF0E84C-15A3-8F4E-837B-C69D226F1605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Regression 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434DB7F-6251-134E-89E4-268C1EB9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43" y="3962444"/>
            <a:ext cx="4981103" cy="1054999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0CA9E0A-1963-BB4B-AABA-E6D1E254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46" y="1518556"/>
            <a:ext cx="5734911" cy="20823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65EFE8-B17F-E94F-93C8-F56C61F60341}"/>
              </a:ext>
            </a:extLst>
          </p:cNvPr>
          <p:cNvSpPr/>
          <p:nvPr/>
        </p:nvSpPr>
        <p:spPr>
          <a:xfrm>
            <a:off x="242045" y="116921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R</a:t>
            </a:r>
            <a:r>
              <a:rPr lang="en-GB" b="1" baseline="30000" dirty="0"/>
              <a:t>2</a:t>
            </a:r>
            <a:r>
              <a:rPr lang="en-GB" dirty="0"/>
              <a:t>  is a regression score function for numeric predictions: </a:t>
            </a:r>
          </a:p>
          <a:p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The best score is 1.0. </a:t>
            </a:r>
          </a:p>
          <a:p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A model with a negative is worse than arbitrary.</a:t>
            </a:r>
          </a:p>
          <a:p>
            <a:r>
              <a:rPr lang="en-GB" dirty="0"/>
              <a:t>0.0: we can predict the output without the inputs.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RMSE</a:t>
            </a:r>
            <a:r>
              <a:rPr lang="en-GB" dirty="0"/>
              <a:t> takes the difference between the actual and predicted values and sums them, and then takes the square root of this.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EBAD7-74BC-6B42-9774-0D7B563C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119" y="3962444"/>
            <a:ext cx="6477000" cy="2754000"/>
          </a:xfrm>
          <a:prstGeom prst="rect">
            <a:avLst/>
          </a:prstGeom>
        </p:spPr>
      </p:pic>
      <p:sp>
        <p:nvSpPr>
          <p:cNvPr id="16" name="Rectangle 15">
            <a:hlinkClick r:id="rId7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860953" y="5684108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35211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(Predict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Numeric)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Coding</a:t>
            </a:r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0C9BC2-5AE2-9A49-89F5-233AE4BE9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111" y="93785"/>
            <a:ext cx="53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(Category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Prediction)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DF07CD-9352-B347-8558-8BDE29A3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48" y="-10"/>
            <a:ext cx="624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81B0E7C6-E5E0-9E0E-2C56-DF7D5275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82" y="623456"/>
            <a:ext cx="5319707" cy="33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Introduction to Machine Learning.</a:t>
            </a:r>
          </a:p>
          <a:p>
            <a:r>
              <a:rPr lang="en-US" altLang="en-US" sz="2000" dirty="0"/>
              <a:t>Introduction to model fitting.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0F77B0-E7BB-9A4D-8AE9-9198D27778C9}"/>
              </a:ext>
            </a:extLst>
          </p:cNvPr>
          <p:cNvSpPr/>
          <p:nvPr/>
        </p:nvSpPr>
        <p:spPr>
          <a:xfrm>
            <a:off x="293077" y="1668251"/>
            <a:ext cx="55857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two main approaches used within the detection of threats is within: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Signature detection</a:t>
            </a:r>
            <a:r>
              <a:rPr lang="en-US" dirty="0"/>
              <a:t>, where we match against well-known patterns of malicious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anomaly detection</a:t>
            </a:r>
            <a:r>
              <a:rPr lang="en-US" dirty="0"/>
              <a:t>, where we define a normal behavior pattern.</a:t>
            </a:r>
          </a:p>
          <a:p>
            <a:endParaRPr lang="en-US" dirty="0"/>
          </a:p>
          <a:p>
            <a:r>
              <a:rPr lang="en-US" dirty="0"/>
              <a:t>Within a decision engine, we often use the concept of correct guesses (true) and incorrect ones (false). So, a true positive is where we determine that an event was correctly detected, while a false positive is where a true event was not detected (and thus missed by the system). </a:t>
            </a:r>
          </a:p>
          <a:p>
            <a:endParaRPr lang="en-US" dirty="0"/>
          </a:p>
          <a:p>
            <a:r>
              <a:rPr lang="en-US" dirty="0"/>
              <a:t>Within IDS (Intrusion Detection Systems) there is often a balance to be struck when tuning the systems so that users do not get swamped by too many false alerts (false positives), or from too many fake alerts.</a:t>
            </a:r>
          </a:p>
        </p:txBody>
      </p:sp>
    </p:spTree>
    <p:extLst>
      <p:ext uri="{BB962C8B-B14F-4D97-AF65-F5344CB8AC3E}">
        <p14:creationId xmlns:p14="http://schemas.microsoft.com/office/powerpoint/2010/main" val="48676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Information sources</a:t>
            </a:r>
            <a:r>
              <a:rPr lang="en-US" dirty="0"/>
              <a:t>. This involves defining the sources of information that would be required to capture the right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capturing tools</a:t>
            </a:r>
            <a:r>
              <a:rPr lang="en-US" dirty="0"/>
              <a:t>. This involves creating the software agents required to the required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pre-processing</a:t>
            </a:r>
            <a:r>
              <a:rPr lang="en-US" dirty="0"/>
              <a:t>. This involves processing the data into a format which is ready for the analysis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  <a:r>
              <a:rPr lang="en-US" dirty="0"/>
              <a:t>. This involves defines the key features that would be required to the analysis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Analysis engine</a:t>
            </a:r>
            <a:r>
              <a:rPr lang="en-US" dirty="0"/>
              <a:t>. This involves the creation of an analysis engine which takes the features and creates scoring to evaluate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Decision engine</a:t>
            </a:r>
            <a:r>
              <a:rPr lang="en-US" dirty="0"/>
              <a:t>. This takes the scoring systems from the analysis stage and makes a reasoned decision on the level of risk involved.</a:t>
            </a:r>
          </a:p>
        </p:txBody>
      </p:sp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Introduction to Machine Learning.</a:t>
            </a:r>
          </a:p>
          <a:p>
            <a:r>
              <a:rPr lang="en-US" altLang="en-US" sz="2400" dirty="0"/>
              <a:t>Classification Metrics.</a:t>
            </a:r>
          </a:p>
          <a:p>
            <a:r>
              <a:rPr lang="en-US" altLang="en-US" sz="2400" dirty="0"/>
              <a:t>Numeric and Category Prediction.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37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32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Splunk and Machine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fit. Fit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apply. Apply a model run by the fit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summary. Show summary of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listmodels</a:t>
            </a:r>
            <a:r>
              <a:rPr lang="en-US" dirty="0"/>
              <a:t>. List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deletemodel</a:t>
            </a:r>
            <a:r>
              <a:rPr lang="en-US" dirty="0"/>
              <a:t>. Delete a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score. Show scores for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iris.csv</a:t>
            </a:r>
            <a:endParaRPr lang="en-US" dirty="0"/>
          </a:p>
          <a:p>
            <a:r>
              <a:rPr lang="en-US" dirty="0"/>
              <a:t>| fit </a:t>
            </a:r>
            <a:r>
              <a:rPr lang="en-US" dirty="0" err="1"/>
              <a:t>GaussianNB</a:t>
            </a:r>
            <a:r>
              <a:rPr lang="en-US" dirty="0"/>
              <a:t> </a:t>
            </a:r>
            <a:r>
              <a:rPr lang="en-US" dirty="0" err="1"/>
              <a:t>petal_length</a:t>
            </a:r>
            <a:r>
              <a:rPr lang="en-US" dirty="0"/>
              <a:t> from * into </a:t>
            </a:r>
            <a:r>
              <a:rPr lang="en-US" dirty="0" err="1"/>
              <a:t>myModel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myModel</a:t>
            </a:r>
            <a:r>
              <a:rPr lang="en-US" dirty="0"/>
              <a:t> as </a:t>
            </a:r>
            <a:r>
              <a:rPr lang="en-US" dirty="0" err="1"/>
              <a:t>new_petal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summary </a:t>
            </a:r>
            <a:r>
              <a:rPr lang="en-US" dirty="0" err="1"/>
              <a:t>myModel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listmodels</a:t>
            </a:r>
            <a:r>
              <a:rPr lang="en-US" dirty="0"/>
              <a:t>  </a:t>
            </a:r>
            <a:r>
              <a:rPr lang="en-US" dirty="0">
                <a:hlinkClick r:id="rId7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9C597F-B31D-3B4F-9E75-3ED295FE5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992" y="4348702"/>
            <a:ext cx="4680857" cy="2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command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D59F8A2-4F38-23EF-E042-0AF9EC2B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82" y="623456"/>
            <a:ext cx="5319707" cy="33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0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Outliners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946181-2FC3-B445-A512-D67F625093D5}"/>
              </a:ext>
            </a:extLst>
          </p:cNvPr>
          <p:cNvSpPr/>
          <p:nvPr/>
        </p:nvSpPr>
        <p:spPr>
          <a:xfrm>
            <a:off x="1153277" y="682994"/>
            <a:ext cx="2210409" cy="228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3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Anomaly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45712" y="867045"/>
            <a:ext cx="65775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algorithm=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kd_tree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metric=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p=1 contamination=0.14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sklearn.neighbors.LocalOutlierFactor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metric_params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contamination='auto'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novelty=False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n_jobs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-&gt;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Outlier Factor.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kernel="poly" nu=0.5 coef0=0.5 gamma=0.5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 degree=3 shrinking=f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sklearn.svm.OneClassSVM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rbf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degree=3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gamma='scale'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coef0=0.0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=0.001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nu=0.5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shrinking=True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verbose=False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max_iter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=-1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call_center.csv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DensityFunction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count by "source"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AD03C-2690-074F-8C73-C1C90A10A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7229" y="67547"/>
            <a:ext cx="5044364" cy="262794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E36D5-48B9-074C-B59B-027B44421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229" y="3038541"/>
            <a:ext cx="4890239" cy="179597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D7E46-F234-104B-BB7D-3574D6D99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004" y="5421086"/>
            <a:ext cx="5130184" cy="14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(Cat)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4229100"/>
            <a:ext cx="2177752" cy="1828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AutoPrediction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max_features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=0.1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auto_classify_model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test_split_ratio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=0.3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alpha=0.5 binarize=0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=f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sklearn.naive_bayes.BernoulliNB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alpha=1.0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binarize=0.0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DecisionTreeClassifier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GradientBoostingClassifier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5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LogisticRegression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MLPClassifier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RandomForestClassifier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(Numeric)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2890157"/>
            <a:ext cx="2177752" cy="1404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AutoPrediction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target_type</a:t>
            </a:r>
            <a:r>
              <a:rPr lang="en-GB" dirty="0">
                <a:solidFill>
                  <a:prstClr val="black"/>
                </a:solidFill>
              </a:rPr>
              <a:t>=numeric </a:t>
            </a:r>
            <a:r>
              <a:rPr lang="en-GB" dirty="0" err="1">
                <a:solidFill>
                  <a:prstClr val="black"/>
                </a:solidFill>
              </a:rPr>
              <a:t>test_split_ratio</a:t>
            </a:r>
            <a:r>
              <a:rPr lang="en-GB" dirty="0">
                <a:solidFill>
                  <a:prstClr val="black"/>
                </a:solidFill>
              </a:rPr>
              <a:t>=0.7 from * into PM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 err="1"/>
              <a:t>AutoPrediction</a:t>
            </a:r>
            <a:r>
              <a:rPr lang="en-GB" dirty="0"/>
              <a:t> can support category or numeric, and then </a:t>
            </a:r>
          </a:p>
          <a:p>
            <a:pPr lvl="0"/>
            <a:r>
              <a:rPr lang="en-GB" dirty="0"/>
              <a:t>calls 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DecisionTreeRegressor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PM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ElasticNet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EN.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 err="1"/>
              <a:t>ElasticNet</a:t>
            </a:r>
            <a:r>
              <a:rPr lang="en-GB" dirty="0"/>
              <a:t> is a linear regression model and is a generalised form of Lasso and Ridge.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GradientBoostingRegressor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GB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KernelRidge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KR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CE8C21-1D33-DE45-A0BA-CE87C77B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8" y="242091"/>
            <a:ext cx="6313151" cy="15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9DA94AB-D6A0-594D-863A-6E03BE90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81" y="678229"/>
            <a:ext cx="7436555" cy="58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1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Lasso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LA </a:t>
            </a:r>
            <a:r>
              <a:rPr lang="en-GB" dirty="0">
                <a:hlinkClick r:id="rId5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LinearRegression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min_samples_split</a:t>
            </a:r>
            <a:r>
              <a:rPr lang="en-GB" dirty="0"/>
              <a:t>=30000 from * into RF </a:t>
            </a:r>
            <a:r>
              <a:rPr lang="en-GB" dirty="0">
                <a:hlinkClick r:id="rId7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RD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SGDRegressor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SG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app_usage.csv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SystemIdentification</a:t>
            </a:r>
            <a:r>
              <a:rPr lang="en-GB" dirty="0"/>
              <a:t> Expenses from HR1 HR2 ERP  dynamics=3-2-2-3 layers=64-64-64 </a:t>
            </a:r>
            <a:r>
              <a:rPr lang="en-GB" dirty="0">
                <a:hlinkClick r:id="rId10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Uses multi-layer neural network. In this case five layers, with three hidden layers of 64/64/64. Logs are 3 for Expenses, 2 for H1, and so on.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7B2706-D289-D84C-8EA1-8108B60668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200" y="142506"/>
            <a:ext cx="6738256" cy="19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A436E-6523-5449-AB04-5C09A82FED3E}"/>
              </a:ext>
            </a:extLst>
          </p:cNvPr>
          <p:cNvSpPr/>
          <p:nvPr/>
        </p:nvSpPr>
        <p:spPr>
          <a:xfrm>
            <a:off x="8055709" y="3429000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Birch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 err="1">
                <a:solidFill>
                  <a:prstClr val="black"/>
                </a:solidFill>
              </a:rPr>
              <a:t>partial_fit</a:t>
            </a:r>
            <a:r>
              <a:rPr lang="en-GB" dirty="0">
                <a:solidFill>
                  <a:prstClr val="black"/>
                </a:solidFill>
              </a:rPr>
              <a:t>=true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DBSCAN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min_samples</a:t>
            </a:r>
            <a:r>
              <a:rPr lang="en-GB" dirty="0">
                <a:solidFill>
                  <a:prstClr val="black"/>
                </a:solidFill>
              </a:rPr>
              <a:t>=4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GMeans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random_state</a:t>
            </a:r>
            <a:r>
              <a:rPr lang="en-GB" dirty="0">
                <a:solidFill>
                  <a:prstClr val="black"/>
                </a:solidFill>
              </a:rPr>
              <a:t>=42 into MOD3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[based on k-means]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into MOD4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SpectralClustering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dirty="0" err="1">
                <a:solidFill>
                  <a:prstClr val="black"/>
                </a:solidFill>
              </a:rPr>
              <a:t>XMeans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10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52A47-82FC-EB43-8B19-A2AB110C2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785" y="276666"/>
            <a:ext cx="5343278" cy="150576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A787C-C2C2-CF4B-BD9D-FC74802151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8848" y="4725973"/>
            <a:ext cx="5970814" cy="14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9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Feature Extraction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309F7-88D7-7947-B417-F70538133A06}"/>
              </a:ext>
            </a:extLst>
          </p:cNvPr>
          <p:cNvSpPr/>
          <p:nvPr/>
        </p:nvSpPr>
        <p:spPr>
          <a:xfrm>
            <a:off x="3722914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speed </a:t>
            </a:r>
            <a:r>
              <a:rPr lang="en-GB" b="1" dirty="0">
                <a:solidFill>
                  <a:prstClr val="black"/>
                </a:solidFill>
              </a:rPr>
              <a:t>type=numeric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speed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b="1" dirty="0">
                <a:solidFill>
                  <a:prstClr val="black"/>
                </a:solidFill>
              </a:rPr>
              <a:t>type=categorical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passwords.csv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HashingVectorizer</a:t>
            </a:r>
            <a:r>
              <a:rPr lang="en-GB" dirty="0">
                <a:solidFill>
                  <a:prstClr val="black"/>
                </a:solidFill>
              </a:rPr>
              <a:t> Passwords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k=10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n_components</a:t>
            </a:r>
            <a:r>
              <a:rPr lang="en-GB" dirty="0">
                <a:solidFill>
                  <a:prstClr val="black"/>
                </a:solidFill>
              </a:rPr>
              <a:t>=2 as IC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KernelPCA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k=3 gamma=0.001 as PCA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C52DA4-071F-6D4B-A886-20E0FE7F58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196" y="1732650"/>
            <a:ext cx="4558093" cy="141722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729C6-CEC2-8946-8416-D494EA3B1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196" y="-50896"/>
            <a:ext cx="5455828" cy="1698913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9A01A1-3C47-8B41-8BF3-358333249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127" y="3332795"/>
            <a:ext cx="5082757" cy="169891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ED3640A-AEC9-D74A-96F6-B8370B4306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127" y="5360818"/>
            <a:ext cx="3214030" cy="1177574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EB0942-D5D0-EA44-9CE6-C4154CFCB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2656" y="5173068"/>
            <a:ext cx="3179900" cy="1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9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NPR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 from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 as npr01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/>
              <a:t>Normalized </a:t>
            </a:r>
            <a:r>
              <a:rPr lang="en-GB" dirty="0" err="1"/>
              <a:t>Perlich</a:t>
            </a:r>
            <a:r>
              <a:rPr lang="en-GB" dirty="0"/>
              <a:t> Ratio (NPR) algorithm categorical field values into numeric field entries.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lateralGForce,speed</a:t>
            </a:r>
            <a:r>
              <a:rPr lang="en-GB" dirty="0">
                <a:solidFill>
                  <a:prstClr val="black"/>
                </a:solidFill>
              </a:rPr>
              <a:t> k=3 as pca01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/>
              <a:t>Principal Component Analysis (PCA) reduce the number of fields in the data.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TFIDF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</a:t>
            </a:r>
            <a:r>
              <a:rPr lang="en-GB" dirty="0" err="1">
                <a:solidFill>
                  <a:prstClr val="black"/>
                </a:solidFill>
              </a:rPr>
              <a:t>max_df</a:t>
            </a:r>
            <a:r>
              <a:rPr lang="en-GB" dirty="0">
                <a:solidFill>
                  <a:prstClr val="black"/>
                </a:solidFill>
              </a:rPr>
              <a:t>=0.6 </a:t>
            </a:r>
            <a:r>
              <a:rPr lang="en-GB" dirty="0" err="1">
                <a:solidFill>
                  <a:prstClr val="black"/>
                </a:solidFill>
              </a:rPr>
              <a:t>min_df</a:t>
            </a:r>
            <a:r>
              <a:rPr lang="en-GB" dirty="0">
                <a:solidFill>
                  <a:prstClr val="black"/>
                </a:solidFill>
              </a:rPr>
              <a:t>=0.2 </a:t>
            </a:r>
            <a:r>
              <a:rPr lang="en-GB" dirty="0" err="1">
                <a:solidFill>
                  <a:prstClr val="black"/>
                </a:solidFill>
              </a:rPr>
              <a:t>stop_words</a:t>
            </a:r>
            <a:r>
              <a:rPr lang="en-GB" dirty="0">
                <a:solidFill>
                  <a:prstClr val="black"/>
                </a:solidFill>
              </a:rPr>
              <a:t>=</a:t>
            </a:r>
            <a:r>
              <a:rPr lang="en-GB" dirty="0" err="1">
                <a:solidFill>
                  <a:prstClr val="black"/>
                </a:solidFill>
              </a:rPr>
              <a:t>english</a:t>
            </a:r>
            <a:r>
              <a:rPr lang="en-GB" dirty="0">
                <a:solidFill>
                  <a:prstClr val="black"/>
                </a:solidFill>
              </a:rPr>
              <a:t> as tf01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/>
              <a:t>TFIDF converts raw text data into a matrix.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EE14BB-D743-424F-8693-99679F68F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848" y="81645"/>
            <a:ext cx="6313150" cy="20632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EF50E2-29A2-8E48-83A0-921D096A5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671" y="2438208"/>
            <a:ext cx="6466069" cy="20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5878848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14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Imputer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Imputer fills in blanks for medium, or specific value. 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RobustScaler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RobustScaler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StandardScaler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StandardScalar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A8EF31-7F68-8B40-94FD-2AA8072F5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1" y="327180"/>
            <a:ext cx="6836229" cy="16413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51D508E-E765-E545-B6C2-F28543009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848" y="2295682"/>
            <a:ext cx="6313150" cy="237762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5107A79-4AC7-D44F-B2B4-CE08F546D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6" y="4834700"/>
            <a:ext cx="6313152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7894556" y="1159328"/>
            <a:ext cx="2148722" cy="1322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Forecasting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app_usage.csv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StateSpaceForecast</a:t>
            </a:r>
            <a:r>
              <a:rPr lang="en-GB" dirty="0">
                <a:solidFill>
                  <a:prstClr val="black"/>
                </a:solidFill>
              </a:rPr>
              <a:t> CRM ERP Expenses holdback=12 into SF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 err="1"/>
              <a:t>StateSpaceForecast</a:t>
            </a:r>
            <a:r>
              <a:rPr lang="en-GB" dirty="0"/>
              <a:t> based on Kalman filters.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logins.csv</a:t>
            </a:r>
            <a:r>
              <a:rPr lang="en-GB" dirty="0"/>
              <a:t> </a:t>
            </a:r>
          </a:p>
          <a:p>
            <a:pPr lvl="0"/>
            <a:r>
              <a:rPr lang="en-GB" dirty="0"/>
              <a:t>| fit </a:t>
            </a:r>
            <a:r>
              <a:rPr lang="en-GB" b="1" dirty="0"/>
              <a:t>ARIMA</a:t>
            </a:r>
            <a:r>
              <a:rPr lang="en-GB" dirty="0"/>
              <a:t> _time logins holdback=0 </a:t>
            </a:r>
            <a:r>
              <a:rPr lang="en-GB" dirty="0" err="1"/>
              <a:t>conf_interval</a:t>
            </a:r>
            <a:r>
              <a:rPr lang="en-GB" dirty="0"/>
              <a:t>=95 order=0-0-0 </a:t>
            </a:r>
            <a:r>
              <a:rPr lang="en-GB" dirty="0" err="1"/>
              <a:t>forecast_k</a:t>
            </a:r>
            <a:r>
              <a:rPr lang="en-GB" dirty="0"/>
              <a:t>=5 as AR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15D047-87C3-1746-AC36-6E89AA5DD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668" y="250733"/>
            <a:ext cx="5813511" cy="13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and Semi-Supervised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C53DD-EF1E-E749-90C2-0ACB2DA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7" y="1411889"/>
            <a:ext cx="6814674" cy="5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70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Scoring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19742" y="866267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score. Show scores for tests.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track_day.csv</a:t>
            </a:r>
            <a:endParaRPr lang="en-US" dirty="0"/>
          </a:p>
          <a:p>
            <a:r>
              <a:rPr lang="en-US" dirty="0"/>
              <a:t>| head 100</a:t>
            </a:r>
          </a:p>
          <a:p>
            <a:r>
              <a:rPr lang="en-US" dirty="0"/>
              <a:t>| fit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from </a:t>
            </a:r>
            <a:r>
              <a:rPr lang="en-US" dirty="0" err="1"/>
              <a:t>batteryVoltage</a:t>
            </a:r>
            <a:r>
              <a:rPr lang="en-US" dirty="0"/>
              <a:t> </a:t>
            </a:r>
            <a:r>
              <a:rPr lang="en-US" dirty="0" err="1"/>
              <a:t>engineCoolantTemperature</a:t>
            </a:r>
            <a:r>
              <a:rPr lang="en-US" dirty="0"/>
              <a:t> </a:t>
            </a:r>
            <a:r>
              <a:rPr lang="en-US" dirty="0" err="1"/>
              <a:t>engineSpeed</a:t>
            </a:r>
            <a:r>
              <a:rPr lang="en-US" dirty="0"/>
              <a:t> into </a:t>
            </a:r>
            <a:r>
              <a:rPr lang="en-US" dirty="0" err="1"/>
              <a:t>LR_model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LR_model</a:t>
            </a:r>
            <a:r>
              <a:rPr lang="en-US" dirty="0"/>
              <a:t> as </a:t>
            </a:r>
            <a:r>
              <a:rPr lang="en-US" dirty="0" err="1"/>
              <a:t>LR_prediction</a:t>
            </a:r>
            <a:endParaRPr lang="en-US" dirty="0"/>
          </a:p>
          <a:p>
            <a:r>
              <a:rPr lang="en-US" dirty="0"/>
              <a:t>| score </a:t>
            </a:r>
            <a:r>
              <a:rPr lang="en-US" dirty="0" err="1"/>
              <a:t>accuracy_score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against </a:t>
            </a:r>
            <a:r>
              <a:rPr lang="en-US" dirty="0" err="1"/>
              <a:t>LR_prediction</a:t>
            </a:r>
            <a:r>
              <a:rPr lang="en-US" dirty="0"/>
              <a:t> [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Classification</a:t>
            </a:r>
            <a:r>
              <a:rPr lang="en-US" dirty="0"/>
              <a:t>: Accuracy, Confusion matrix, F1-score, Precision, Precision-Recall-F1-Support, Recall, ROC-AUC-score, ROC-curve.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Clustering</a:t>
            </a:r>
            <a:r>
              <a:rPr lang="en-US" dirty="0"/>
              <a:t>: Silhouette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Pairwise distances scoring: </a:t>
            </a:r>
            <a:r>
              <a:rPr lang="en-US" dirty="0"/>
              <a:t>Pairwise distances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scoring</a:t>
            </a:r>
            <a:r>
              <a:rPr lang="en-US" dirty="0"/>
              <a:t>: Explained variance score; Mean absolute error score; Mean squared error; and R2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functions </a:t>
            </a:r>
            <a:r>
              <a:rPr lang="en-US" dirty="0"/>
              <a:t>(</a:t>
            </a:r>
            <a:r>
              <a:rPr lang="en-US" dirty="0" err="1"/>
              <a:t>statsfunctions</a:t>
            </a:r>
            <a:r>
              <a:rPr lang="en-US" dirty="0"/>
              <a:t>): Describe; Moment, Pearson; Spearman; </a:t>
            </a:r>
            <a:r>
              <a:rPr lang="en-US" dirty="0" err="1"/>
              <a:t>Tmean</a:t>
            </a:r>
            <a:r>
              <a:rPr lang="en-US" dirty="0"/>
              <a:t>; Trim, and </a:t>
            </a:r>
            <a:r>
              <a:rPr lang="en-US" dirty="0" err="1"/>
              <a:t>Tvar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testing </a:t>
            </a:r>
            <a:r>
              <a:rPr lang="en-US" dirty="0"/>
              <a:t>(</a:t>
            </a:r>
            <a:r>
              <a:rPr lang="en-US" dirty="0" err="1"/>
              <a:t>statstest</a:t>
            </a:r>
            <a:r>
              <a:rPr lang="en-US" dirty="0"/>
              <a:t>): Analysis of Variance (</a:t>
            </a:r>
            <a:r>
              <a:rPr lang="en-US" dirty="0" err="1"/>
              <a:t>Anova</a:t>
            </a:r>
            <a:r>
              <a:rPr lang="en-US" dirty="0"/>
              <a:t>); Augmented Dickey-Fuller (</a:t>
            </a:r>
            <a:r>
              <a:rPr lang="en-US" dirty="0" err="1"/>
              <a:t>Adfuller</a:t>
            </a:r>
            <a:r>
              <a:rPr lang="en-US" dirty="0"/>
              <a:t>); Energy distance; One-way ANOVA; and T-test (1 sample).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4732DA-EB14-9D4D-AA88-E1E7AA302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624" y="3618620"/>
            <a:ext cx="5943600" cy="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7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</a:t>
            </a:r>
            <a:r>
              <a:rPr lang="en-US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9C294E60-DC9E-76E8-8303-8E18E2B1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82" y="623456"/>
            <a:ext cx="5319707" cy="33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6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Re-enforcement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960CCEB-3826-4040-8667-282D33F4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480" y="1088537"/>
            <a:ext cx="4239653" cy="54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9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Classification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E19F1-92C5-AF44-AB27-E99EFB4D58D2}"/>
              </a:ext>
            </a:extLst>
          </p:cNvPr>
          <p:cNvSpPr/>
          <p:nvPr/>
        </p:nvSpPr>
        <p:spPr>
          <a:xfrm>
            <a:off x="738553" y="922450"/>
            <a:ext cx="9530860" cy="3062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True-positive (TP). </a:t>
            </a:r>
            <a:r>
              <a:rPr lang="en-GB" dirty="0">
                <a:latin typeface="Helvetica" pitchFamily="2" charset="0"/>
              </a:rPr>
              <a:t>That something has been successfully classified as the thing that we want it classified 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False-positive (FP). </a:t>
            </a:r>
            <a:r>
              <a:rPr lang="en-GB" dirty="0">
                <a:latin typeface="Helvetica" pitchFamily="2" charset="0"/>
              </a:rPr>
              <a:t>That we have classified something that is incorrect. This would be defined as a </a:t>
            </a:r>
            <a:r>
              <a:rPr lang="en-GB" b="1" dirty="0">
                <a:latin typeface="Helvetica" pitchFamily="2" charset="0"/>
              </a:rPr>
              <a:t>Type I error</a:t>
            </a:r>
            <a:r>
              <a:rPr lang="en-GB" dirty="0">
                <a:latin typeface="Helvetica" pitchFamily="2" charset="0"/>
              </a:rPr>
              <a:t>. An example might be where a system classes an alert as a hack and where a user enters an incorrect password a number of times, but, on investigation, it is found that the valid user had just forgotten their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True-negative (TN). </a:t>
            </a:r>
            <a:r>
              <a:rPr lang="en-GB" dirty="0">
                <a:latin typeface="Helvetica" pitchFamily="2" charset="0"/>
              </a:rPr>
              <a:t>That we rejected something, and it is not a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False-negative (FN). </a:t>
            </a:r>
            <a:r>
              <a:rPr lang="en-GB" dirty="0">
                <a:latin typeface="Helvetica" pitchFamily="2" charset="0"/>
              </a:rPr>
              <a:t>That we have dismissed something, but, in fact, it is True. This is defined as a miss and is a </a:t>
            </a:r>
            <a:r>
              <a:rPr lang="en-GB" b="1" dirty="0">
                <a:latin typeface="Helvetica" pitchFamily="2" charset="0"/>
              </a:rPr>
              <a:t>Type II error</a:t>
            </a:r>
            <a:r>
              <a:rPr lang="en-GB" dirty="0">
                <a:latin typeface="Helvetica" pitchFamily="2" charset="0"/>
              </a:rPr>
              <a:t>. With this, a hacker might try a number of passwords for a user, and but where the system does not create an alert for the intrusion.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5B724-F994-E64D-9090-1B109B334ED0}"/>
              </a:ext>
            </a:extLst>
          </p:cNvPr>
          <p:cNvSpPr/>
          <p:nvPr/>
        </p:nvSpPr>
        <p:spPr>
          <a:xfrm>
            <a:off x="3163589" y="5324075"/>
            <a:ext cx="1947672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TP - CORRECT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7260A-F42A-D344-A4E5-25401761D25D}"/>
              </a:ext>
            </a:extLst>
          </p:cNvPr>
          <p:cNvSpPr/>
          <p:nvPr/>
        </p:nvSpPr>
        <p:spPr>
          <a:xfrm>
            <a:off x="3163589" y="6032530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FP - Type  I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3423E-C30D-2F46-AFA4-370B28D036FC}"/>
              </a:ext>
            </a:extLst>
          </p:cNvPr>
          <p:cNvSpPr/>
          <p:nvPr/>
        </p:nvSpPr>
        <p:spPr>
          <a:xfrm>
            <a:off x="5327318" y="5324074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FN - Type II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E207-ADF1-494C-AF9A-3E3DEA74F680}"/>
              </a:ext>
            </a:extLst>
          </p:cNvPr>
          <p:cNvSpPr/>
          <p:nvPr/>
        </p:nvSpPr>
        <p:spPr>
          <a:xfrm>
            <a:off x="5327317" y="5997358"/>
            <a:ext cx="1947671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33E060-1F2A-1741-9E6A-BA8D64784752}"/>
              </a:ext>
            </a:extLst>
          </p:cNvPr>
          <p:cNvSpPr/>
          <p:nvPr/>
        </p:nvSpPr>
        <p:spPr>
          <a:xfrm>
            <a:off x="63471" y="5702697"/>
            <a:ext cx="1438539" cy="52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Prediction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EB6B2-CBFD-DB4B-A82D-28712B2280D0}"/>
              </a:ext>
            </a:extLst>
          </p:cNvPr>
          <p:cNvSpPr/>
          <p:nvPr/>
        </p:nvSpPr>
        <p:spPr>
          <a:xfrm>
            <a:off x="3418155" y="4280720"/>
            <a:ext cx="3475014" cy="49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Actual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AD320-D5F2-A848-B729-A8EF6F5AD0A5}"/>
              </a:ext>
            </a:extLst>
          </p:cNvPr>
          <p:cNvSpPr/>
          <p:nvPr/>
        </p:nvSpPr>
        <p:spPr>
          <a:xfrm>
            <a:off x="3418155" y="4874926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0BAFE-C9C3-8043-9F70-C932521E8098}"/>
              </a:ext>
            </a:extLst>
          </p:cNvPr>
          <p:cNvSpPr/>
          <p:nvPr/>
        </p:nvSpPr>
        <p:spPr>
          <a:xfrm>
            <a:off x="5736833" y="4856154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2B7B-8FA1-2745-849F-969D05E3A470}"/>
              </a:ext>
            </a:extLst>
          </p:cNvPr>
          <p:cNvSpPr/>
          <p:nvPr/>
        </p:nvSpPr>
        <p:spPr>
          <a:xfrm>
            <a:off x="1610039" y="5471003"/>
            <a:ext cx="1153847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A230FB-483D-114E-8448-4553D9059A7D}"/>
              </a:ext>
            </a:extLst>
          </p:cNvPr>
          <p:cNvSpPr/>
          <p:nvPr/>
        </p:nvSpPr>
        <p:spPr>
          <a:xfrm>
            <a:off x="1633904" y="6125393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1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8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950CCCC2-AB08-D543-86F0-9137BA3E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48" y="2825437"/>
            <a:ext cx="5524500" cy="1143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37D7DE-CA5B-5A44-ADDA-28379E72E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1" y="811232"/>
            <a:ext cx="10223500" cy="19177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69FEC2A-0073-CA45-8527-DD937AB95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24" y="4292445"/>
            <a:ext cx="3341214" cy="91636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C004196-0A2F-7446-97A6-99924DE7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6" y="4013046"/>
            <a:ext cx="5435600" cy="1104900"/>
          </a:xfrm>
          <a:prstGeom prst="rect">
            <a:avLst/>
          </a:prstGeom>
        </p:spPr>
      </p:pic>
      <p:pic>
        <p:nvPicPr>
          <p:cNvPr id="17" name="Picture 16" descr="A close up of a clock&#10;&#10;Description automatically generated">
            <a:extLst>
              <a:ext uri="{FF2B5EF4-FFF2-40B4-BE49-F238E27FC236}">
                <a16:creationId xmlns:a16="http://schemas.microsoft.com/office/drawing/2014/main" id="{C244B64B-F4F9-E14A-AFCA-E2A56DC2C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4" y="2863537"/>
            <a:ext cx="5562600" cy="11049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D1F2B-7DFE-334E-A9AD-7990525BD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FA715-3073-4D40-966A-0594EAB9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19488"/>
            <a:ext cx="10223500" cy="1917700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51A2D8F9-0B8F-734F-80B7-8DE95E00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992" y="2127997"/>
            <a:ext cx="6426200" cy="1168400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468FE742-7019-674F-B8B9-ADEE77AE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47" y="3615474"/>
            <a:ext cx="5028921" cy="682826"/>
          </a:xfrm>
          <a:prstGeom prst="rect">
            <a:avLst/>
          </a:prstGeom>
        </p:spPr>
      </p:pic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C77C50-A3DE-3E43-8001-8FEF97B12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500" y="4287296"/>
            <a:ext cx="5803900" cy="1193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7BF7B4-440C-C64A-85AC-F7DCB564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A9A18D1-37F1-1647-B820-8B005EF24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042" y="3368625"/>
            <a:ext cx="5572898" cy="1036818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D692404B-8B07-9B4F-AC82-FD5A3766E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2" y="1939047"/>
            <a:ext cx="5651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93E5DF-BEE2-0045-B14C-0B72069F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1" y="999450"/>
            <a:ext cx="4637878" cy="1236767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1C8B103-AC35-1E4F-8181-FFE8BF05A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94" y="1567542"/>
            <a:ext cx="7268783" cy="529045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7798A-B856-9E4E-AB61-3C967A399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559" y="-325833"/>
            <a:ext cx="7268783" cy="19436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F30B7C-5F2A-F949-8DCC-F1521FC57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681" y="2433861"/>
            <a:ext cx="4093028" cy="3069771"/>
          </a:xfrm>
          <a:prstGeom prst="rect">
            <a:avLst/>
          </a:prstGeom>
        </p:spPr>
      </p:pic>
      <p:sp>
        <p:nvSpPr>
          <p:cNvPr id="2" name="Rectangle 1">
            <a:hlinkClick r:id="rId10"/>
            <a:extLst>
              <a:ext uri="{FF2B5EF4-FFF2-40B4-BE49-F238E27FC236}">
                <a16:creationId xmlns:a16="http://schemas.microsoft.com/office/drawing/2014/main" id="{05BEF5B3-1C80-7A49-9485-3EE586DEA8E0}"/>
              </a:ext>
            </a:extLst>
          </p:cNvPr>
          <p:cNvSpPr/>
          <p:nvPr/>
        </p:nvSpPr>
        <p:spPr>
          <a:xfrm>
            <a:off x="621323" y="5908431"/>
            <a:ext cx="1266092" cy="586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34823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2246</Words>
  <Application>Microsoft Macintosh PowerPoint</Application>
  <PresentationFormat>Widescreen</PresentationFormat>
  <Paragraphs>359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Office Theme</vt:lpstr>
      <vt:lpstr>Introduction to Splunk and Machine Learning</vt:lpstr>
      <vt:lpstr>Outline</vt:lpstr>
      <vt:lpstr>Supervised  Learning</vt:lpstr>
      <vt:lpstr>Unsupervised  and Semi-Supervised Learning</vt:lpstr>
      <vt:lpstr>Re-enforcement learning</vt:lpstr>
      <vt:lpstr>Classification</vt:lpstr>
      <vt:lpstr>Metrics</vt:lpstr>
      <vt:lpstr>Metrics</vt:lpstr>
      <vt:lpstr>Metrics</vt:lpstr>
      <vt:lpstr>Metrics</vt:lpstr>
      <vt:lpstr>PowerPoint Presentation</vt:lpstr>
      <vt:lpstr>PowerPoint Presentation</vt:lpstr>
      <vt:lpstr>Regression Metrics</vt:lpstr>
      <vt:lpstr>Example (Predict  Numeric)</vt:lpstr>
      <vt:lpstr>Example (Category  Prediction)</vt:lpstr>
      <vt:lpstr>Introduction to Splunk and Machine Learning</vt:lpstr>
      <vt:lpstr>Outline</vt:lpstr>
      <vt:lpstr>Machine Learning</vt:lpstr>
      <vt:lpstr>Machine Learning</vt:lpstr>
      <vt:lpstr>Splunk and Machine  Learning</vt:lpstr>
      <vt:lpstr>Machine Learning</vt:lpstr>
      <vt:lpstr>fit command</vt:lpstr>
      <vt:lpstr>Outliners</vt:lpstr>
      <vt:lpstr>fit- Anomaly Detection</vt:lpstr>
      <vt:lpstr>Prediction (Cat)</vt:lpstr>
      <vt:lpstr>fit- Prediction</vt:lpstr>
      <vt:lpstr>fit- Prediction</vt:lpstr>
      <vt:lpstr>Prediction (Numeric)</vt:lpstr>
      <vt:lpstr>fit- Prediction</vt:lpstr>
      <vt:lpstr>fit- Prediction</vt:lpstr>
      <vt:lpstr>Cluster</vt:lpstr>
      <vt:lpstr>fit- Cluster</vt:lpstr>
      <vt:lpstr>Feature Extraction</vt:lpstr>
      <vt:lpstr>fit- Feature Extraction</vt:lpstr>
      <vt:lpstr>fit- Feature Extraction</vt:lpstr>
      <vt:lpstr>Preprocessing</vt:lpstr>
      <vt:lpstr>fit- Preprocessing</vt:lpstr>
      <vt:lpstr>Preprocessing</vt:lpstr>
      <vt:lpstr>Forecasting</vt:lpstr>
      <vt:lpstr>Scoring</vt:lpstr>
      <vt:lpstr>Introduction to Splunk and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98</cp:revision>
  <dcterms:created xsi:type="dcterms:W3CDTF">2020-05-03T17:50:05Z</dcterms:created>
  <dcterms:modified xsi:type="dcterms:W3CDTF">2022-11-17T08:54:20Z</dcterms:modified>
</cp:coreProperties>
</file>